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71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0" r:id="rId15"/>
    <p:sldId id="261" r:id="rId16"/>
    <p:sldId id="268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792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FD54-3495-458A-AA39-3D047DD581A4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4157-C10F-4637-AD40-103F30709F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91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D4157-C10F-4637-AD40-103F30709F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1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33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7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07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6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3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7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17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883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5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05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9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0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F23E-17A9-45B1-9A46-836C18E9419A}" type="datetimeFigureOut">
              <a:rPr lang="hu-HU" smtClean="0"/>
              <a:t>2017. 10. 28.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feszter@rirosz.h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Nemzetközi kapcsolatok</a:t>
            </a:r>
            <a:br>
              <a:rPr lang="hu-HU" b="1" dirty="0" smtClean="0"/>
            </a:br>
            <a:r>
              <a:rPr lang="hu-HU" b="1" dirty="0" err="1" smtClean="0"/>
              <a:t>Fabry</a:t>
            </a:r>
            <a:r>
              <a:rPr lang="hu-HU" b="1" dirty="0" smtClean="0"/>
              <a:t> International Network</a:t>
            </a:r>
            <a:br>
              <a:rPr lang="hu-HU" b="1" dirty="0" smtClean="0"/>
            </a:br>
            <a:r>
              <a:rPr lang="hu-HU" b="1" dirty="0" smtClean="0"/>
              <a:t>5th Fabry </a:t>
            </a:r>
            <a:r>
              <a:rPr lang="hu-HU" b="1" dirty="0" err="1" smtClean="0"/>
              <a:t>Expert</a:t>
            </a:r>
            <a:r>
              <a:rPr lang="hu-HU" b="1" dirty="0" smtClean="0"/>
              <a:t> Meeting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/>
          <a:lstStyle/>
          <a:p>
            <a:r>
              <a:rPr lang="hu-HU" dirty="0" smtClean="0"/>
              <a:t>Athén </a:t>
            </a:r>
          </a:p>
          <a:p>
            <a:r>
              <a:rPr lang="hu-HU" dirty="0" smtClean="0"/>
              <a:t>2017. május 19-20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1297"/>
            <a:ext cx="1907704" cy="19077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3130711" cy="1943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51" y="4714598"/>
            <a:ext cx="3327571" cy="21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Fő eredmények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228600" lvl="3">
              <a:buFont typeface="Wingdings" panose="05000000000000000000" pitchFamily="2" charset="2"/>
              <a:buChar char="Ø"/>
            </a:pPr>
            <a:r>
              <a:rPr lang="hu-HU" sz="2400" dirty="0" smtClean="0"/>
              <a:t>A ritka betegségeknek súlyos következményei vannak a mindennapi életvitelre</a:t>
            </a:r>
          </a:p>
          <a:p>
            <a:pPr marL="228600" lvl="3">
              <a:buFont typeface="Wingdings" panose="05000000000000000000" pitchFamily="2" charset="2"/>
              <a:buChar char="Ø"/>
            </a:pPr>
            <a:r>
              <a:rPr lang="hu-HU" sz="2400" dirty="0"/>
              <a:t>Jelentős időveszteséget és gondozási terhet okoz a betegek és a gondozóik </a:t>
            </a:r>
            <a:r>
              <a:rPr lang="hu-HU" sz="2400" dirty="0" smtClean="0"/>
              <a:t>számára</a:t>
            </a:r>
          </a:p>
          <a:p>
            <a:pPr marL="228600" lvl="3">
              <a:buFont typeface="Wingdings" panose="05000000000000000000" pitchFamily="2" charset="2"/>
              <a:buChar char="Ø"/>
            </a:pPr>
            <a:r>
              <a:rPr lang="hu-HU" sz="2400" dirty="0" smtClean="0"/>
              <a:t>Hatással </a:t>
            </a:r>
            <a:r>
              <a:rPr lang="hu-HU" sz="2400" dirty="0"/>
              <a:t>van a munkavállalásra: hiányzások a munkából, szakmai tevékenységek megszakítása, bevétel kiesés</a:t>
            </a:r>
          </a:p>
          <a:p>
            <a:pPr marL="228600" lvl="3">
              <a:buFont typeface="Wingdings" panose="05000000000000000000" pitchFamily="2" charset="2"/>
              <a:buChar char="Ø"/>
            </a:pPr>
            <a:r>
              <a:rPr lang="hu-HU" sz="2400" dirty="0"/>
              <a:t>Betegek és rokonaik rosszul informáltak a </a:t>
            </a:r>
            <a:r>
              <a:rPr lang="hu-HU" sz="2400" dirty="0" smtClean="0"/>
              <a:t>jogaikat illetően</a:t>
            </a:r>
            <a:endParaRPr lang="hu-HU" sz="2400" dirty="0"/>
          </a:p>
          <a:p>
            <a:pPr marL="228600" lvl="3">
              <a:buFont typeface="Wingdings" panose="05000000000000000000" pitchFamily="2" charset="2"/>
              <a:buChar char="Ø"/>
            </a:pPr>
            <a:r>
              <a:rPr lang="hu-HU" sz="2400" dirty="0"/>
              <a:t>A különböző szolgáltatók </a:t>
            </a:r>
            <a:r>
              <a:rPr lang="hu-HU" sz="2400" dirty="0" smtClean="0"/>
              <a:t>közötti egyeztetések hiányosak</a:t>
            </a:r>
          </a:p>
          <a:p>
            <a:pPr marL="228600" lvl="3">
              <a:buFont typeface="Wingdings" panose="05000000000000000000" pitchFamily="2" charset="2"/>
              <a:buChar char="Ø"/>
            </a:pPr>
            <a:r>
              <a:rPr lang="hu-HU" sz="2400" dirty="0" smtClean="0"/>
              <a:t>A </a:t>
            </a:r>
            <a:r>
              <a:rPr lang="hu-HU" sz="2400" dirty="0"/>
              <a:t>szociális szolgáltatások nem eléggé felkészültek a </a:t>
            </a:r>
            <a:r>
              <a:rPr lang="hu-HU" sz="2400" dirty="0" smtClean="0"/>
              <a:t>ritka </a:t>
            </a:r>
            <a:r>
              <a:rPr lang="hu-HU" sz="2400" dirty="0"/>
              <a:t>betegek támogatására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618"/>
            <a:ext cx="3048000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" y="2273240"/>
            <a:ext cx="9093667" cy="23115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6242371" cy="18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3" y="0"/>
            <a:ext cx="9153595" cy="250223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" y="2708920"/>
            <a:ext cx="8920093" cy="18002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561"/>
            <a:ext cx="9153595" cy="15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7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Mire is jók a nemzetközi kapcsolatok?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2095500" cy="2095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93096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54"/>
            <a:ext cx="9150186" cy="6906914"/>
          </a:xfrm>
        </p:spPr>
      </p:pic>
    </p:spTree>
    <p:extLst>
      <p:ext uri="{BB962C8B-B14F-4D97-AF65-F5344CB8AC3E}">
        <p14:creationId xmlns:p14="http://schemas.microsoft.com/office/powerpoint/2010/main" val="18244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5706" cy="4230990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192">
            <a:off x="5815153" y="140872"/>
            <a:ext cx="2747797" cy="20608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306">
            <a:off x="5759313" y="1967949"/>
            <a:ext cx="3227851" cy="242088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544">
            <a:off x="105906" y="4617201"/>
            <a:ext cx="2747797" cy="206084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850">
            <a:off x="2666204" y="4296577"/>
            <a:ext cx="3234393" cy="242579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752">
            <a:off x="5837610" y="4318601"/>
            <a:ext cx="3175665" cy="23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Köszönöm szépen a figyelmet!</a:t>
            </a:r>
            <a:endParaRPr lang="hu-HU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hu-HU" dirty="0" err="1" smtClean="0"/>
              <a:t>Fogarassy</a:t>
            </a:r>
            <a:r>
              <a:rPr lang="hu-HU" dirty="0" smtClean="0"/>
              <a:t> Eszter</a:t>
            </a:r>
          </a:p>
          <a:p>
            <a:r>
              <a:rPr lang="hu-HU" dirty="0" err="1" smtClean="0">
                <a:hlinkClick r:id="rId2"/>
              </a:rPr>
              <a:t>feszter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rirosz.hu</a:t>
            </a:r>
            <a:endParaRPr lang="hu-HU" dirty="0" smtClean="0"/>
          </a:p>
          <a:p>
            <a:r>
              <a:rPr lang="hu-HU" dirty="0" smtClean="0"/>
              <a:t>+36205498092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65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FIN bemutatása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2005-ös indulás, Hollandiában van bejegyezve, de Angliában van az adminisztratív székhelye</a:t>
            </a:r>
          </a:p>
          <a:p>
            <a:r>
              <a:rPr lang="hu-HU" dirty="0" smtClean="0"/>
              <a:t>52 országból 62 tagszervezet</a:t>
            </a:r>
          </a:p>
          <a:p>
            <a:r>
              <a:rPr lang="hu-HU" dirty="0" smtClean="0"/>
              <a:t>Céljaik: </a:t>
            </a:r>
          </a:p>
          <a:p>
            <a:pPr>
              <a:buFontTx/>
              <a:buChar char="-"/>
            </a:pPr>
            <a:r>
              <a:rPr lang="hu-HU" dirty="0" smtClean="0"/>
              <a:t>összefogni a </a:t>
            </a:r>
            <a:r>
              <a:rPr lang="hu-HU" dirty="0" err="1" smtClean="0"/>
              <a:t>Fabry</a:t>
            </a:r>
            <a:r>
              <a:rPr lang="hu-HU" dirty="0" smtClean="0"/>
              <a:t> betegek érdekképviseletét végző nemzeti csoportokat, közöttük a kommunikáció megkönnyítése, jó gyakorlatok megosztása</a:t>
            </a:r>
          </a:p>
          <a:p>
            <a:pPr>
              <a:buFontTx/>
              <a:buChar char="-"/>
            </a:pPr>
            <a:r>
              <a:rPr lang="hu-HU" dirty="0" smtClean="0"/>
              <a:t>minden </a:t>
            </a:r>
            <a:r>
              <a:rPr lang="hu-HU" dirty="0" err="1" smtClean="0"/>
              <a:t>Fabry</a:t>
            </a:r>
            <a:r>
              <a:rPr lang="hu-HU" dirty="0" smtClean="0"/>
              <a:t> beteg kapja meg a lehető legjobb életminőséghez hozzásegítő korai diagnózist és kezelést</a:t>
            </a:r>
          </a:p>
          <a:p>
            <a:pPr>
              <a:buFontTx/>
              <a:buChar char="-"/>
            </a:pPr>
            <a:r>
              <a:rPr lang="hu-HU" dirty="0" err="1" smtClean="0"/>
              <a:t>Fabry-konferenciák</a:t>
            </a:r>
            <a:r>
              <a:rPr lang="hu-HU" dirty="0" smtClean="0"/>
              <a:t> megtartása </a:t>
            </a:r>
          </a:p>
          <a:p>
            <a:pPr>
              <a:buFontTx/>
              <a:buChar char="-"/>
            </a:pPr>
            <a:r>
              <a:rPr lang="hu-HU" dirty="0"/>
              <a:t>http://www.fabrynetwork.org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FIN elnöksége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8229600" cy="389678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1143000"/>
          </a:xfrm>
        </p:spPr>
        <p:txBody>
          <a:bodyPr/>
          <a:lstStyle/>
          <a:p>
            <a:r>
              <a:rPr lang="hu-HU" b="1" dirty="0" smtClean="0"/>
              <a:t>Szakmai előadások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		</a:t>
            </a:r>
            <a:r>
              <a:rPr lang="hu-HU" u="sng" dirty="0" smtClean="0"/>
              <a:t>4 szekció, 13 előadás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1. </a:t>
            </a:r>
            <a:r>
              <a:rPr lang="hu-HU" i="1" dirty="0" err="1" smtClean="0"/>
              <a:t>Fabry</a:t>
            </a:r>
            <a:r>
              <a:rPr lang="hu-HU" i="1" dirty="0" smtClean="0"/>
              <a:t> betegek helyzete Görögországban </a:t>
            </a:r>
          </a:p>
          <a:p>
            <a:pPr marL="0" indent="0">
              <a:buNone/>
            </a:pPr>
            <a:r>
              <a:rPr lang="hu-HU" dirty="0" smtClean="0"/>
              <a:t>- 25 férfi</a:t>
            </a:r>
            <a:r>
              <a:rPr lang="hu-HU" smtClean="0"/>
              <a:t>, </a:t>
            </a:r>
            <a:r>
              <a:rPr lang="hu-HU" smtClean="0"/>
              <a:t>32 </a:t>
            </a:r>
            <a:r>
              <a:rPr lang="hu-HU" dirty="0" smtClean="0"/>
              <a:t>nő</a:t>
            </a:r>
          </a:p>
          <a:p>
            <a:pPr marL="0" indent="0">
              <a:buNone/>
            </a:pPr>
            <a:r>
              <a:rPr lang="hu-HU" i="1" dirty="0" smtClean="0"/>
              <a:t>2. Újdonságok a klinikai gyakorlatban (UK)</a:t>
            </a:r>
          </a:p>
          <a:p>
            <a:pPr marL="0" indent="0">
              <a:buNone/>
            </a:pPr>
            <a:r>
              <a:rPr lang="hu-HU" dirty="0" smtClean="0"/>
              <a:t>- 109 férfi, 191 nő</a:t>
            </a:r>
          </a:p>
          <a:p>
            <a:pPr marL="0" indent="0">
              <a:buNone/>
            </a:pPr>
            <a:r>
              <a:rPr lang="hu-HU" i="1" dirty="0" smtClean="0"/>
              <a:t>3. </a:t>
            </a:r>
            <a:r>
              <a:rPr lang="hu-HU" i="1" dirty="0" err="1" smtClean="0"/>
              <a:t>Fabry</a:t>
            </a:r>
            <a:r>
              <a:rPr lang="hu-HU" i="1" dirty="0" smtClean="0"/>
              <a:t> betegek perspektívái</a:t>
            </a:r>
          </a:p>
          <a:p>
            <a:pPr>
              <a:buFontTx/>
              <a:buChar char="-"/>
            </a:pPr>
            <a:r>
              <a:rPr lang="hu-HU" dirty="0" smtClean="0"/>
              <a:t>orvosok, betegek képzése</a:t>
            </a:r>
          </a:p>
          <a:p>
            <a:pPr>
              <a:buFontTx/>
              <a:buChar char="-"/>
            </a:pPr>
            <a:r>
              <a:rPr lang="hu-HU" dirty="0" smtClean="0"/>
              <a:t>otthoni terápia</a:t>
            </a:r>
          </a:p>
          <a:p>
            <a:pPr marL="0" indent="0">
              <a:buNone/>
            </a:pPr>
            <a:r>
              <a:rPr lang="hu-HU" i="1" dirty="0" smtClean="0"/>
              <a:t>4</a:t>
            </a:r>
            <a:r>
              <a:rPr lang="hu-HU" i="1" dirty="0"/>
              <a:t>. Veseproblémák megjelenése </a:t>
            </a:r>
            <a:r>
              <a:rPr lang="hu-HU" i="1" dirty="0" smtClean="0"/>
              <a:t>a </a:t>
            </a:r>
            <a:r>
              <a:rPr lang="hu-HU" i="1" dirty="0" err="1" smtClean="0"/>
              <a:t>Fabry</a:t>
            </a:r>
            <a:r>
              <a:rPr lang="hu-HU" i="1" dirty="0" smtClean="0"/>
              <a:t> gyermekeknél (kutatás)</a:t>
            </a:r>
          </a:p>
          <a:p>
            <a:pPr marL="0" indent="0">
              <a:buNone/>
            </a:pPr>
            <a:r>
              <a:rPr lang="hu-HU" i="1" dirty="0"/>
              <a:t>5. </a:t>
            </a:r>
            <a:r>
              <a:rPr lang="hu-HU" i="1" dirty="0" err="1"/>
              <a:t>Fabry</a:t>
            </a:r>
            <a:r>
              <a:rPr lang="hu-HU" i="1" dirty="0"/>
              <a:t> betegek lelki </a:t>
            </a:r>
            <a:r>
              <a:rPr lang="hu-HU" i="1" dirty="0" smtClean="0"/>
              <a:t>problémái – depresszió</a:t>
            </a:r>
          </a:p>
          <a:p>
            <a:pPr marL="0" indent="0">
              <a:buNone/>
            </a:pPr>
            <a:r>
              <a:rPr lang="hu-HU" i="1" dirty="0" smtClean="0"/>
              <a:t>- 160 beteg Olaszországban</a:t>
            </a:r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75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		</a:t>
            </a:r>
            <a:r>
              <a:rPr lang="hu-HU" i="1" dirty="0" smtClean="0"/>
              <a:t>6. Terhesség a </a:t>
            </a:r>
            <a:r>
              <a:rPr lang="hu-HU" i="1" dirty="0" err="1" smtClean="0"/>
              <a:t>Fabry</a:t>
            </a:r>
            <a:r>
              <a:rPr lang="hu-HU" i="1" dirty="0" smtClean="0"/>
              <a:t> nők és a 			          krónikus vesebetegség esetén (</a:t>
            </a:r>
            <a:r>
              <a:rPr lang="hu-HU" i="1" dirty="0" err="1" smtClean="0"/>
              <a:t>prenatális</a:t>
            </a:r>
            <a:r>
              <a:rPr lang="hu-HU" i="1" dirty="0" smtClean="0"/>
              <a:t> 		diagnózis, mikor milyen vizsgálat kell)</a:t>
            </a:r>
          </a:p>
          <a:p>
            <a:pPr marL="0" indent="0">
              <a:buNone/>
            </a:pPr>
            <a:r>
              <a:rPr lang="hu-HU" i="1" dirty="0" smtClean="0"/>
              <a:t>		7. </a:t>
            </a:r>
            <a:r>
              <a:rPr lang="hu-HU" i="1" dirty="0" err="1" smtClean="0"/>
              <a:t>Fabry</a:t>
            </a:r>
            <a:r>
              <a:rPr lang="hu-HU" i="1" dirty="0" smtClean="0"/>
              <a:t> nőknél a szervi tünetek 			          gyakorisága (2013: 2144 ffi, 2338 nő)</a:t>
            </a:r>
          </a:p>
          <a:p>
            <a:pPr marL="0" indent="0">
              <a:buNone/>
            </a:pPr>
            <a:r>
              <a:rPr lang="hu-HU" i="1" dirty="0" smtClean="0"/>
              <a:t>8. Dialízis és transzplantáció szabályai </a:t>
            </a:r>
          </a:p>
          <a:p>
            <a:pPr marL="0" indent="0">
              <a:buNone/>
            </a:pPr>
            <a:r>
              <a:rPr lang="hu-HU" i="1" dirty="0" smtClean="0"/>
              <a:t>9</a:t>
            </a:r>
            <a:r>
              <a:rPr lang="hu-HU" i="1" dirty="0"/>
              <a:t>. Az </a:t>
            </a:r>
            <a:r>
              <a:rPr lang="hu-HU" i="1" dirty="0" err="1"/>
              <a:t>etiológia</a:t>
            </a:r>
            <a:r>
              <a:rPr lang="hu-HU" i="1" dirty="0"/>
              <a:t> és a bal kamrai szisztolés diszfunkció közötti kapcsolat a </a:t>
            </a:r>
            <a:r>
              <a:rPr lang="hu-HU" i="1" dirty="0" err="1"/>
              <a:t>Hypertrophic</a:t>
            </a:r>
            <a:r>
              <a:rPr lang="hu-HU" i="1" dirty="0"/>
              <a:t> </a:t>
            </a:r>
            <a:r>
              <a:rPr lang="hu-HU" i="1" dirty="0" err="1" smtClean="0"/>
              <a:t>Cardiomyopathyban</a:t>
            </a: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10. </a:t>
            </a:r>
            <a:r>
              <a:rPr lang="hu-HU" i="1" dirty="0" err="1" smtClean="0"/>
              <a:t>Fabry</a:t>
            </a:r>
            <a:r>
              <a:rPr lang="hu-HU" i="1" dirty="0" smtClean="0"/>
              <a:t> </a:t>
            </a:r>
            <a:r>
              <a:rPr lang="hu-HU" i="1" dirty="0" err="1" smtClean="0"/>
              <a:t>Registry</a:t>
            </a:r>
            <a:endParaRPr lang="hu-HU" i="1" dirty="0" smtClean="0"/>
          </a:p>
          <a:p>
            <a:pPr marL="0" indent="0">
              <a:buNone/>
            </a:pPr>
            <a:r>
              <a:rPr lang="hu-HU" i="1" dirty="0" smtClean="0"/>
              <a:t>11. Orális gyógyszer (</a:t>
            </a:r>
            <a:r>
              <a:rPr lang="hu-HU" i="1" dirty="0" err="1" smtClean="0"/>
              <a:t>Milagastat</a:t>
            </a:r>
            <a:r>
              <a:rPr lang="hu-HU" i="1" dirty="0" smtClean="0"/>
              <a:t>) összehasonlítása a </a:t>
            </a:r>
            <a:r>
              <a:rPr lang="hu-HU" i="1" dirty="0" err="1" smtClean="0"/>
              <a:t>ERT-vel</a:t>
            </a:r>
            <a:r>
              <a:rPr lang="hu-HU" i="1" dirty="0" smtClean="0"/>
              <a:t> szemben</a:t>
            </a:r>
          </a:p>
          <a:p>
            <a:pPr marL="0" indent="0">
              <a:buNone/>
            </a:pPr>
            <a:r>
              <a:rPr lang="hu-HU" i="1" dirty="0" smtClean="0"/>
              <a:t>12. 10 éves </a:t>
            </a:r>
            <a:r>
              <a:rPr lang="hu-HU" i="1" dirty="0" err="1" smtClean="0"/>
              <a:t>eredényei</a:t>
            </a:r>
            <a:r>
              <a:rPr lang="hu-HU" i="1" dirty="0" smtClean="0"/>
              <a:t> az </a:t>
            </a:r>
            <a:r>
              <a:rPr lang="hu-HU" i="1" dirty="0" err="1" smtClean="0"/>
              <a:t>ERT-nek</a:t>
            </a:r>
            <a:r>
              <a:rPr lang="hu-HU" i="1" dirty="0" smtClean="0"/>
              <a:t> (50ffi, 2 nő tanulmány)</a:t>
            </a:r>
          </a:p>
          <a:p>
            <a:pPr marL="0" indent="0">
              <a:buNone/>
            </a:pPr>
            <a:r>
              <a:rPr lang="hu-HU" i="1" dirty="0" smtClean="0"/>
              <a:t>13. Kérdőív a családokról 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8707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97" y="1765821"/>
            <a:ext cx="3334886" cy="109411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8" y="5005300"/>
            <a:ext cx="3582877" cy="129614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42" y="5085184"/>
            <a:ext cx="3312368" cy="12162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3161862" cy="93610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22" y="3513988"/>
            <a:ext cx="4109343" cy="124615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8984"/>
            <a:ext cx="473723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Felmérés </a:t>
            </a:r>
            <a:br>
              <a:rPr lang="hu-HU" b="1" dirty="0" smtClean="0"/>
            </a:br>
            <a:r>
              <a:rPr lang="hu-HU" b="1" dirty="0" smtClean="0"/>
              <a:t>     a </a:t>
            </a:r>
            <a:r>
              <a:rPr lang="hu-HU" b="1" dirty="0" err="1"/>
              <a:t>Fabry-kór</a:t>
            </a:r>
            <a:r>
              <a:rPr lang="hu-HU" b="1" dirty="0"/>
              <a:t> megértéséről a </a:t>
            </a:r>
            <a:r>
              <a:rPr lang="hu-HU" b="1" dirty="0" smtClean="0"/>
              <a:t>családokban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r>
              <a:rPr lang="hu-HU" sz="2800" dirty="0" smtClean="0"/>
              <a:t>MPS Society UK</a:t>
            </a:r>
          </a:p>
          <a:p>
            <a:r>
              <a:rPr lang="hu-HU" sz="2800" dirty="0" smtClean="0"/>
              <a:t>Adatgyűjtés </a:t>
            </a:r>
            <a:r>
              <a:rPr lang="hu-HU" sz="2800" dirty="0"/>
              <a:t>a családi vizsgálat </a:t>
            </a:r>
            <a:r>
              <a:rPr lang="hu-HU" sz="2800" dirty="0" smtClean="0"/>
              <a:t>lehetőségéről, </a:t>
            </a:r>
            <a:r>
              <a:rPr lang="hu-HU" sz="2800" dirty="0"/>
              <a:t>és általában a </a:t>
            </a:r>
            <a:r>
              <a:rPr lang="hu-HU" sz="2800" dirty="0" err="1"/>
              <a:t>Fabry-kórban</a:t>
            </a:r>
            <a:r>
              <a:rPr lang="hu-HU" sz="2800" dirty="0"/>
              <a:t> </a:t>
            </a:r>
            <a:r>
              <a:rPr lang="hu-HU" sz="2800" dirty="0" smtClean="0"/>
              <a:t>szenvedők részére </a:t>
            </a:r>
            <a:r>
              <a:rPr lang="hu-HU" sz="2800" dirty="0"/>
              <a:t>nyújtható genetikai támogatás </a:t>
            </a:r>
            <a:r>
              <a:rPr lang="hu-HU" sz="2800" dirty="0" smtClean="0"/>
              <a:t>szintjéről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felmérést </a:t>
            </a:r>
            <a:r>
              <a:rPr lang="hu-HU" sz="2800" dirty="0" smtClean="0"/>
              <a:t>azt vizsgálja, </a:t>
            </a:r>
            <a:r>
              <a:rPr lang="hu-HU" sz="2800" dirty="0"/>
              <a:t>milyen </a:t>
            </a:r>
            <a:r>
              <a:rPr lang="hu-HU" sz="2800" dirty="0" smtClean="0"/>
              <a:t>támogatás elérhető (genetikai tanácsadás, családfakutatás) világszerte </a:t>
            </a:r>
            <a:r>
              <a:rPr lang="hu-HU" sz="2800" dirty="0"/>
              <a:t>a </a:t>
            </a:r>
            <a:r>
              <a:rPr lang="hu-HU" sz="2800" dirty="0" smtClean="0"/>
              <a:t>diagnózis megszerzése </a:t>
            </a:r>
            <a:r>
              <a:rPr lang="hu-HU" sz="2800" dirty="0"/>
              <a:t>után. </a:t>
            </a:r>
            <a:endParaRPr lang="hu-HU" sz="2800" dirty="0" smtClean="0"/>
          </a:p>
          <a:p>
            <a:r>
              <a:rPr lang="hu-HU" sz="2800" dirty="0" smtClean="0"/>
              <a:t>Célja: hiányosságok felfedezése, szolgáltatások javítása.</a:t>
            </a:r>
            <a:endParaRPr lang="hu-HU" sz="2800" dirty="0"/>
          </a:p>
          <a:p>
            <a:pPr marL="0" indent="0">
              <a:buNone/>
            </a:pPr>
            <a:r>
              <a:rPr lang="hu-HU" sz="2800" u="sng" dirty="0" smtClean="0"/>
              <a:t>A </a:t>
            </a:r>
            <a:r>
              <a:rPr lang="hu-HU" sz="2800" u="sng" dirty="0"/>
              <a:t>kérdőív </a:t>
            </a:r>
            <a:r>
              <a:rPr lang="hu-HU" sz="2800" u="sng" dirty="0" smtClean="0"/>
              <a:t>(40 kérdés) az </a:t>
            </a:r>
            <a:r>
              <a:rPr lang="hu-HU" sz="2800" u="sng" dirty="0"/>
              <a:t>alábbi témákban </a:t>
            </a:r>
            <a:r>
              <a:rPr lang="hu-HU" sz="2800" u="sng" dirty="0" smtClean="0"/>
              <a:t>gyűjtött adatokat:</a:t>
            </a:r>
          </a:p>
          <a:p>
            <a:pPr>
              <a:buFontTx/>
              <a:buChar char="-"/>
            </a:pPr>
            <a:r>
              <a:rPr lang="hu-HU" sz="2800" dirty="0" smtClean="0"/>
              <a:t>Demográfia</a:t>
            </a:r>
          </a:p>
          <a:p>
            <a:pPr>
              <a:buFontTx/>
              <a:buChar char="-"/>
            </a:pPr>
            <a:r>
              <a:rPr lang="hu-HU" sz="2800" dirty="0" smtClean="0"/>
              <a:t>Diagnózis</a:t>
            </a:r>
          </a:p>
          <a:p>
            <a:pPr>
              <a:buFontTx/>
              <a:buChar char="-"/>
            </a:pPr>
            <a:r>
              <a:rPr lang="hu-HU" sz="2800" dirty="0" smtClean="0"/>
              <a:t>Családfaelemzés</a:t>
            </a:r>
          </a:p>
          <a:p>
            <a:pPr>
              <a:buFontTx/>
              <a:buChar char="-"/>
            </a:pPr>
            <a:r>
              <a:rPr lang="hu-HU" sz="2800" dirty="0" smtClean="0"/>
              <a:t>Genetikai </a:t>
            </a:r>
            <a:r>
              <a:rPr lang="hu-HU" sz="2800" dirty="0"/>
              <a:t>tanácsadás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90386"/>
            <a:ext cx="1835696" cy="14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Vége: 2017. szept. 15.</a:t>
            </a:r>
            <a:br>
              <a:rPr lang="hu-HU" b="1" dirty="0" smtClean="0"/>
            </a:br>
            <a:r>
              <a:rPr lang="hu-HU" b="1" dirty="0" smtClean="0"/>
              <a:t>704 db kitöltés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67722" cy="537321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78" y="116632"/>
            <a:ext cx="171129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err="1" smtClean="0"/>
              <a:t>Rare</a:t>
            </a:r>
            <a:r>
              <a:rPr lang="hu-HU" b="1" dirty="0" smtClean="0"/>
              <a:t> </a:t>
            </a:r>
            <a:r>
              <a:rPr lang="hu-HU" b="1" dirty="0" err="1" smtClean="0"/>
              <a:t>Barometer</a:t>
            </a:r>
            <a:r>
              <a:rPr lang="hu-HU" b="1" dirty="0" smtClean="0"/>
              <a:t> </a:t>
            </a:r>
            <a:r>
              <a:rPr lang="hu-HU" b="1" dirty="0" err="1" smtClean="0"/>
              <a:t>Voices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felmérés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Több </a:t>
            </a:r>
            <a:r>
              <a:rPr lang="hu-HU" dirty="0"/>
              <a:t>mint 3000 ritka </a:t>
            </a:r>
            <a:r>
              <a:rPr lang="hu-HU" dirty="0" smtClean="0"/>
              <a:t>beteg, 42 </a:t>
            </a:r>
            <a:r>
              <a:rPr lang="hu-HU" dirty="0"/>
              <a:t>országból, 23 nyelven válaszolt </a:t>
            </a:r>
            <a:r>
              <a:rPr lang="hu-HU" dirty="0" smtClean="0"/>
              <a:t>a </a:t>
            </a:r>
            <a:r>
              <a:rPr lang="hu-HU" dirty="0"/>
              <a:t>„Zsonglőrködés az ellátás és a napi élet között” című </a:t>
            </a:r>
            <a:r>
              <a:rPr lang="hu-HU" dirty="0" smtClean="0"/>
              <a:t>felmérés kérdéseire</a:t>
            </a:r>
          </a:p>
          <a:p>
            <a:r>
              <a:rPr lang="hu-HU" dirty="0" smtClean="0"/>
              <a:t>147 magyar kitöltés</a:t>
            </a:r>
          </a:p>
          <a:p>
            <a:r>
              <a:rPr lang="hu-HU" dirty="0" smtClean="0"/>
              <a:t>13 fő </a:t>
            </a:r>
            <a:r>
              <a:rPr lang="hu-HU" dirty="0" err="1" smtClean="0"/>
              <a:t>Fabry</a:t>
            </a:r>
            <a:r>
              <a:rPr lang="hu-HU" dirty="0" smtClean="0"/>
              <a:t> beteg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43" y="2780928"/>
            <a:ext cx="4737757" cy="29622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618"/>
            <a:ext cx="3048000" cy="783336"/>
          </a:xfrm>
          <a:prstGeom prst="rect">
            <a:avLst/>
          </a:prstGeom>
        </p:spPr>
      </p:pic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50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3. séma">
      <a:majorFont>
        <a:latin typeface="Gadug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252</Words>
  <Application>Microsoft Office PowerPoint</Application>
  <PresentationFormat>Diavetítés a képernyőre (4:3 oldalarány)</PresentationFormat>
  <Paragraphs>64</Paragraphs>
  <Slides>16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Nemzetközi kapcsolatok Fabry International Network 5th Fabry Expert Meeting</vt:lpstr>
      <vt:lpstr>FIN bemutatása</vt:lpstr>
      <vt:lpstr>A FIN elnöksége</vt:lpstr>
      <vt:lpstr>Szakmai előadások</vt:lpstr>
      <vt:lpstr>PowerPoint bemutató</vt:lpstr>
      <vt:lpstr>PowerPoint bemutató</vt:lpstr>
      <vt:lpstr> Felmérés       a Fabry-kór megértéséről a családokban</vt:lpstr>
      <vt:lpstr>Vége: 2017. szept. 15. 704 db kitöltés</vt:lpstr>
      <vt:lpstr>  Rare Barometer Voices  felmérés</vt:lpstr>
      <vt:lpstr> Fő eredmények</vt:lpstr>
      <vt:lpstr>PowerPoint bemutató</vt:lpstr>
      <vt:lpstr>PowerPoint bemutató</vt:lpstr>
      <vt:lpstr>Mire is jók a nemzetközi kapcsolatok?</vt:lpstr>
      <vt:lpstr>PowerPoint bemutató</vt:lpstr>
      <vt:lpstr>PowerPoint bemutató</vt:lpstr>
      <vt:lpstr>Köszönöm szépen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VI. Betegtalálkozó</dc:title>
  <dc:creator>FOKA</dc:creator>
  <cp:lastModifiedBy>ASUS</cp:lastModifiedBy>
  <cp:revision>56</cp:revision>
  <dcterms:created xsi:type="dcterms:W3CDTF">2017-10-23T10:35:17Z</dcterms:created>
  <dcterms:modified xsi:type="dcterms:W3CDTF">2017-10-28T12:16:41Z</dcterms:modified>
</cp:coreProperties>
</file>