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B307-ADF7-4BA0-813C-41B0964D5124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F5C57-7A58-4D39-9046-45CD2F92D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14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09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091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17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42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559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72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444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89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11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05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87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7CC7-438D-4D83-AD2A-D4F0DB1785C9}" type="datetimeFigureOut">
              <a:rPr lang="hu-HU" smtClean="0"/>
              <a:t>2017.10.26.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0CE5-A126-43DF-AABE-51127541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74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Fabry terápia fejlődése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5517232"/>
            <a:ext cx="7768952" cy="697632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hu-HU" dirty="0" smtClean="0"/>
              <a:t>A </a:t>
            </a:r>
            <a:r>
              <a:rPr lang="hu-HU" dirty="0" err="1" smtClean="0"/>
              <a:t>raremark</a:t>
            </a:r>
            <a:r>
              <a:rPr lang="hu-HU" dirty="0" smtClean="0"/>
              <a:t> 2017. július 7-én megjelent „Fabry </a:t>
            </a:r>
            <a:r>
              <a:rPr lang="hu-HU" dirty="0" err="1" smtClean="0"/>
              <a:t>disease</a:t>
            </a:r>
            <a:r>
              <a:rPr lang="hu-HU" dirty="0" smtClean="0"/>
              <a:t>: </a:t>
            </a:r>
            <a:r>
              <a:rPr lang="hu-HU" dirty="0" err="1" smtClean="0"/>
              <a:t>treatment</a:t>
            </a:r>
            <a:r>
              <a:rPr lang="hu-HU" dirty="0" smtClean="0"/>
              <a:t> and management” cikke alapján</a:t>
            </a:r>
          </a:p>
          <a:p>
            <a:pPr algn="r"/>
            <a:r>
              <a:rPr lang="hu-HU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https://raremark.com/fabry-disease/articles/fabry-disease-treatment-and-management--579</a:t>
            </a:r>
            <a:endParaRPr lang="hu-HU" u="sng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 terápiák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Az enzimpótló terápia (ERT) célja a hiányzó enzimek új funkcionális enzimekkel való helyettesítése. Két jóváhagyott </a:t>
            </a:r>
            <a:r>
              <a:rPr lang="hu-HU" sz="2800" dirty="0" err="1" smtClean="0"/>
              <a:t>ERT-t</a:t>
            </a:r>
            <a:r>
              <a:rPr lang="hu-HU" sz="2800" dirty="0" smtClean="0"/>
              <a:t> ismerünk, az </a:t>
            </a:r>
            <a:r>
              <a:rPr lang="hu-HU" sz="2800" dirty="0" err="1" smtClean="0"/>
              <a:t>agalsidáz</a:t>
            </a:r>
            <a:r>
              <a:rPr lang="hu-HU" sz="2800" dirty="0" smtClean="0"/>
              <a:t> alfa (</a:t>
            </a:r>
            <a:r>
              <a:rPr lang="hu-HU" sz="2800" dirty="0" err="1" smtClean="0"/>
              <a:t>Replagal</a:t>
            </a:r>
            <a:r>
              <a:rPr lang="hu-HU" sz="2800" dirty="0" smtClean="0"/>
              <a:t>®) és az </a:t>
            </a:r>
            <a:r>
              <a:rPr lang="hu-HU" sz="2800" dirty="0" err="1" smtClean="0"/>
              <a:t>agalzidáz</a:t>
            </a:r>
            <a:r>
              <a:rPr lang="hu-HU" sz="2800" dirty="0" smtClean="0"/>
              <a:t> béta (</a:t>
            </a:r>
            <a:r>
              <a:rPr lang="hu-HU" sz="2800" dirty="0" err="1" smtClean="0"/>
              <a:t>Fabrazyme</a:t>
            </a:r>
            <a:r>
              <a:rPr lang="hu-HU" sz="2800" dirty="0" smtClean="0"/>
              <a:t>®) terápiát.</a:t>
            </a:r>
          </a:p>
          <a:p>
            <a:pPr marL="0" indent="0">
              <a:buNone/>
            </a:pPr>
            <a:r>
              <a:rPr lang="hu-HU" sz="2800" dirty="0" smtClean="0"/>
              <a:t>Az ERT egy infúziós kezelés, amely rendszeres (kéthetente ismétlődő) kórházi látogatást tesz szükségessé, az ezzel járó összes körülménnyel.</a:t>
            </a:r>
          </a:p>
          <a:p>
            <a:pPr marL="0" indent="0">
              <a:buNone/>
            </a:pPr>
            <a:r>
              <a:rPr lang="hu-HU" sz="2800" dirty="0" smtClean="0"/>
              <a:t>Maga a kezelés hatékonyan lassítja a betegség progresszióját, személyenként különböző hatásossággal.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8885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hu-HU" dirty="0" smtClean="0"/>
              <a:t>Milyen további terápiák ismertek?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hu-HU" dirty="0" smtClean="0"/>
              <a:t>További </a:t>
            </a:r>
            <a:r>
              <a:rPr lang="hu-HU" dirty="0" err="1" smtClean="0"/>
              <a:t>ERT-k</a:t>
            </a:r>
            <a:r>
              <a:rPr lang="hu-HU" dirty="0" smtClean="0"/>
              <a:t> megjelenése: </a:t>
            </a:r>
            <a:r>
              <a:rPr lang="hu-HU" dirty="0" err="1" smtClean="0"/>
              <a:t>Galafold</a:t>
            </a:r>
            <a:r>
              <a:rPr lang="hu-HU" dirty="0" smtClean="0"/>
              <a:t> ERT. Jelentősen nem oldotta meg a kórházi hely- és idő kötöttséget.</a:t>
            </a:r>
          </a:p>
          <a:p>
            <a:pPr marL="514350" indent="-514350">
              <a:buAutoNum type="arabicPeriod"/>
            </a:pPr>
            <a:r>
              <a:rPr lang="hu-HU" dirty="0" smtClean="0"/>
              <a:t>Orális gyógyszer kifejlesztése: </a:t>
            </a:r>
            <a:r>
              <a:rPr lang="hu-HU" dirty="0" err="1" smtClean="0"/>
              <a:t>Amicus</a:t>
            </a:r>
            <a:r>
              <a:rPr lang="hu-HU" dirty="0" smtClean="0"/>
              <a:t> </a:t>
            </a:r>
            <a:r>
              <a:rPr lang="hu-HU" dirty="0" err="1" smtClean="0"/>
              <a:t>Therapeutics</a:t>
            </a:r>
            <a:r>
              <a:rPr lang="hu-HU" dirty="0" smtClean="0"/>
              <a:t> </a:t>
            </a:r>
            <a:r>
              <a:rPr lang="hu-HU" dirty="0" err="1" smtClean="0"/>
              <a:t>Migalastat</a:t>
            </a:r>
            <a:r>
              <a:rPr lang="hu-HU" dirty="0" smtClean="0"/>
              <a:t> készítménye. Jelentős előrelépés az hely- és idő kötöttség feloldásában, mivel vagy helyettesíti, vagy kiegészíti az </a:t>
            </a:r>
            <a:r>
              <a:rPr lang="hu-HU" dirty="0" err="1" smtClean="0"/>
              <a:t>ERT-t</a:t>
            </a:r>
            <a:r>
              <a:rPr lang="hu-HU" dirty="0" smtClean="0"/>
              <a:t>. Egy fontos korlát: csak bizonyos mutációk esetén hatékony.</a:t>
            </a:r>
          </a:p>
          <a:p>
            <a:pPr marL="514350" indent="-514350">
              <a:buAutoNum type="arabicPeriod"/>
            </a:pPr>
            <a:r>
              <a:rPr lang="hu-HU" dirty="0" smtClean="0"/>
              <a:t>A </a:t>
            </a:r>
            <a:r>
              <a:rPr lang="hu-HU" dirty="0" err="1" smtClean="0"/>
              <a:t>Genzyme</a:t>
            </a:r>
            <a:r>
              <a:rPr lang="hu-HU" dirty="0" smtClean="0"/>
              <a:t> is fejleszti a szájon át szedhető gyógyszert.: GZ/SAR402671-et, amely „</a:t>
            </a:r>
            <a:r>
              <a:rPr lang="en-US" dirty="0" smtClean="0"/>
              <a:t>phase 2a, open-label, single-arm, 26-week clinical trial</a:t>
            </a:r>
            <a:r>
              <a:rPr lang="hu-HU" dirty="0" smtClean="0"/>
              <a:t>”</a:t>
            </a:r>
            <a:r>
              <a:rPr lang="hu-HU" dirty="0" err="1" smtClean="0"/>
              <a:t>-on</a:t>
            </a:r>
            <a:r>
              <a:rPr lang="hu-HU" dirty="0" smtClean="0"/>
              <a:t> van túl napi egy tabletta adagban.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61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4000" dirty="0"/>
              <a:t>Milyen további terápiák ismertek?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4279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Enzimpótlás (ERT)</a:t>
            </a:r>
          </a:p>
          <a:p>
            <a:pPr marL="0" indent="0">
              <a:buNone/>
            </a:pPr>
            <a:r>
              <a:rPr lang="hu-HU" sz="2000" u="sng" dirty="0" err="1" smtClean="0"/>
              <a:t>Protalix</a:t>
            </a:r>
            <a:r>
              <a:rPr lang="hu-HU" sz="2000" u="sng" dirty="0" smtClean="0"/>
              <a:t> </a:t>
            </a:r>
            <a:r>
              <a:rPr lang="hu-HU" sz="2000" u="sng" dirty="0" err="1" smtClean="0"/>
              <a:t>Biotheraeutics</a:t>
            </a:r>
            <a:r>
              <a:rPr lang="hu-HU" sz="2000" u="sng" dirty="0" smtClean="0"/>
              <a:t> PEGUNIGALSIDASE ALFA </a:t>
            </a:r>
          </a:p>
          <a:p>
            <a:pPr marL="0" indent="0">
              <a:buNone/>
            </a:pPr>
            <a:r>
              <a:rPr lang="hu-HU" sz="2000" dirty="0" smtClean="0"/>
              <a:t>Az </a:t>
            </a:r>
            <a:r>
              <a:rPr lang="hu-HU" sz="2000" dirty="0"/>
              <a:t>alkalmazott </a:t>
            </a:r>
            <a:r>
              <a:rPr lang="el-GR" sz="2000" dirty="0"/>
              <a:t>α-</a:t>
            </a:r>
            <a:r>
              <a:rPr lang="hu-HU" sz="2000" dirty="0" err="1"/>
              <a:t>Gal</a:t>
            </a:r>
            <a:r>
              <a:rPr lang="hu-HU" sz="2000" dirty="0"/>
              <a:t> A stabilabb, és hosszabb ideig aktív marad, mint a meglévő </a:t>
            </a:r>
            <a:r>
              <a:rPr lang="hu-HU" sz="2000" dirty="0" err="1"/>
              <a:t>ERT-kezelésekben</a:t>
            </a:r>
            <a:r>
              <a:rPr lang="hu-HU" sz="2000" dirty="0"/>
              <a:t> használt változatoknál. </a:t>
            </a:r>
            <a:r>
              <a:rPr lang="hu-HU" sz="2000" dirty="0" smtClean="0"/>
              <a:t>A </a:t>
            </a:r>
            <a:r>
              <a:rPr lang="hu-HU" sz="2000" dirty="0"/>
              <a:t>fejlesztési folyamat következő szakasza a III. fázisú vizsgálat, amely a kezelés biztonságosságát és hatékonyságát vizsgálja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r>
              <a:rPr lang="hu-HU" sz="2000" dirty="0" smtClean="0"/>
              <a:t>A kórházi kötöttség nem változik!</a:t>
            </a:r>
            <a:endParaRPr lang="hu-HU" sz="20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499992" y="1844824"/>
            <a:ext cx="4542656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Orális (tablettás) gyógyszer</a:t>
            </a:r>
          </a:p>
          <a:p>
            <a:pPr marL="0" indent="0">
              <a:buNone/>
            </a:pPr>
            <a:r>
              <a:rPr lang="hu-HU" sz="1800" dirty="0" err="1" smtClean="0"/>
              <a:t>Amicus</a:t>
            </a:r>
            <a:r>
              <a:rPr lang="hu-HU" sz="1800" dirty="0" smtClean="0"/>
              <a:t> </a:t>
            </a:r>
            <a:r>
              <a:rPr lang="hu-HU" sz="1800" dirty="0" err="1"/>
              <a:t>Therapeutics</a:t>
            </a:r>
            <a:r>
              <a:rPr lang="hu-HU" sz="1800" dirty="0"/>
              <a:t> </a:t>
            </a:r>
            <a:r>
              <a:rPr lang="hu-HU" sz="1800" u="sng" dirty="0" smtClean="0"/>
              <a:t>GALAFOLD </a:t>
            </a:r>
            <a:r>
              <a:rPr lang="hu-HU" sz="1800" dirty="0" smtClean="0"/>
              <a:t>készítménye</a:t>
            </a:r>
            <a:r>
              <a:rPr lang="hu-HU" sz="1800" dirty="0"/>
              <a:t>. Jelentős előrelépés az hely- és idő kötöttség feloldásában, mivel vagy helyettesíti, vagy kiegészíti az </a:t>
            </a:r>
            <a:r>
              <a:rPr lang="hu-HU" sz="1800" dirty="0" err="1"/>
              <a:t>ERT-t</a:t>
            </a:r>
            <a:r>
              <a:rPr lang="hu-HU" sz="1800" dirty="0"/>
              <a:t>. Egy fontos korlát: csak bizonyos mutációk esetén hatékony</a:t>
            </a:r>
            <a:r>
              <a:rPr lang="hu-HU" sz="1800" dirty="0" smtClean="0"/>
              <a:t>. Bizonyos vesefunkció esetén nem javallott.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Adagolása</a:t>
            </a:r>
            <a:r>
              <a:rPr lang="en-US" sz="1800" dirty="0"/>
              <a:t> </a:t>
            </a:r>
            <a:r>
              <a:rPr lang="en-US" sz="1800" dirty="0" err="1"/>
              <a:t>napi</a:t>
            </a:r>
            <a:r>
              <a:rPr lang="en-US" sz="1800" dirty="0"/>
              <a:t> </a:t>
            </a:r>
            <a:r>
              <a:rPr lang="en-US" sz="1800" dirty="0" err="1"/>
              <a:t>egy</a:t>
            </a:r>
            <a:r>
              <a:rPr lang="en-US" sz="1800" dirty="0"/>
              <a:t> </a:t>
            </a:r>
            <a:r>
              <a:rPr lang="en-US" sz="1800" dirty="0" err="1"/>
              <a:t>tabletta</a:t>
            </a:r>
            <a:r>
              <a:rPr lang="hu-HU" sz="1800" dirty="0" smtClean="0"/>
              <a:t>.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2000" dirty="0" err="1" smtClean="0"/>
              <a:t>Genzyme</a:t>
            </a:r>
            <a:r>
              <a:rPr lang="hu-HU" sz="2000" dirty="0" smtClean="0"/>
              <a:t> </a:t>
            </a:r>
            <a:r>
              <a:rPr lang="hu-HU" sz="2000" u="sng" dirty="0" smtClean="0"/>
              <a:t>GZ/SAR402671</a:t>
            </a:r>
          </a:p>
          <a:p>
            <a:pPr marL="0" indent="0">
              <a:buNone/>
            </a:pPr>
            <a:r>
              <a:rPr lang="hu-HU" sz="2000" dirty="0" smtClean="0"/>
              <a:t>2A Fázis „</a:t>
            </a:r>
            <a:r>
              <a:rPr lang="en-US" sz="2000" dirty="0" smtClean="0"/>
              <a:t>open-label, single-arm</a:t>
            </a:r>
            <a:r>
              <a:rPr lang="hu-HU" sz="2000" dirty="0"/>
              <a:t>”</a:t>
            </a:r>
            <a:r>
              <a:rPr lang="en-US" sz="2000" dirty="0" smtClean="0"/>
              <a:t>, </a:t>
            </a:r>
            <a:r>
              <a:rPr lang="hu-HU" sz="2000" dirty="0" smtClean="0"/>
              <a:t>26 hetes klinikai </a:t>
            </a:r>
            <a:r>
              <a:rPr lang="hu-HU" sz="2000" dirty="0" err="1" smtClean="0"/>
              <a:t>vizsgálato</a:t>
            </a:r>
            <a:r>
              <a:rPr lang="en-US" sz="2000" dirty="0" smtClean="0"/>
              <a:t>n </a:t>
            </a:r>
            <a:r>
              <a:rPr lang="en-US" sz="2000" dirty="0"/>
              <a:t>van </a:t>
            </a:r>
            <a:r>
              <a:rPr lang="en-US" sz="2000" dirty="0" err="1" smtClean="0"/>
              <a:t>túl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r>
              <a:rPr lang="hu-HU" sz="2000" dirty="0" smtClean="0"/>
              <a:t>Adagolása</a:t>
            </a:r>
            <a:r>
              <a:rPr lang="en-US" sz="2000" dirty="0" smtClean="0"/>
              <a:t> </a:t>
            </a:r>
            <a:r>
              <a:rPr lang="en-US" sz="2000" dirty="0" err="1"/>
              <a:t>napi</a:t>
            </a:r>
            <a:r>
              <a:rPr lang="en-US" sz="2000" dirty="0"/>
              <a:t>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 smtClean="0"/>
              <a:t>tabletta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2123728" y="1124744"/>
            <a:ext cx="2088232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endCxn id="5" idx="0"/>
          </p:cNvCxnSpPr>
          <p:nvPr/>
        </p:nvCxnSpPr>
        <p:spPr>
          <a:xfrm>
            <a:off x="4860032" y="1124744"/>
            <a:ext cx="191128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0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A Fabry-betegség terápiájának fejlesztése a meglévő ERT kezelések javításán kívül új hatásmechanizmusú kezelések irányában is folyik, például az </a:t>
            </a:r>
            <a:r>
              <a:rPr lang="hu-HU" sz="2400" u="sng" dirty="0" err="1" smtClean="0"/>
              <a:t>apabetalon</a:t>
            </a:r>
            <a:r>
              <a:rPr lang="hu-HU" sz="2400" dirty="0" smtClean="0"/>
              <a:t> kezelés.</a:t>
            </a:r>
          </a:p>
          <a:p>
            <a:r>
              <a:rPr lang="hu-HU" sz="2400" dirty="0" err="1" smtClean="0"/>
              <a:t>Apabetalone</a:t>
            </a:r>
            <a:r>
              <a:rPr lang="hu-HU" sz="2400" dirty="0" smtClean="0"/>
              <a:t>* (RVX-208): "</a:t>
            </a:r>
            <a:r>
              <a:rPr lang="hu-HU" sz="2400" dirty="0" err="1" smtClean="0"/>
              <a:t>Apabetalonról</a:t>
            </a:r>
            <a:r>
              <a:rPr lang="hu-HU" sz="2400" dirty="0" smtClean="0"/>
              <a:t> ismert, hogy szabályozza a ritka betegséghez kapcsolódó kulcsfontosságú </a:t>
            </a:r>
            <a:r>
              <a:rPr lang="hu-HU" sz="2400" dirty="0" err="1" smtClean="0"/>
              <a:t>biomarkereket</a:t>
            </a:r>
            <a:r>
              <a:rPr lang="hu-HU" sz="2400" dirty="0" smtClean="0"/>
              <a:t>, és potenciálisan alternatívát kínálhat a Fabry betegségben szenvedő betegek számára.„ – nyilatkozza a fejlesztő képviselője. </a:t>
            </a:r>
            <a:endParaRPr lang="hu-HU" sz="2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hu-HU" dirty="0" smtClean="0"/>
              <a:t>Kutatási eredmények </a:t>
            </a:r>
            <a:r>
              <a:rPr lang="hu-HU" dirty="0"/>
              <a:t>?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*https://www.resverlogix.com/media/news-releases.html?article=568#.WfCVOGi0OCg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04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Lehetséges új irány?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Van </a:t>
            </a:r>
            <a:r>
              <a:rPr lang="hu-HU" u="sng" dirty="0" smtClean="0"/>
              <a:t>gyógymód</a:t>
            </a:r>
            <a:r>
              <a:rPr lang="hu-HU" dirty="0" smtClean="0"/>
              <a:t> a Fabry betegség számára?*</a:t>
            </a:r>
          </a:p>
          <a:p>
            <a:pPr marL="0" indent="0">
              <a:buNone/>
            </a:pPr>
            <a:r>
              <a:rPr lang="hu-HU" sz="2400" dirty="0" smtClean="0"/>
              <a:t>A Fabry betegség és a gén terápia: A kutatók a Fabry-betegség lehetséges génterápiáját fejlesztették ki a </a:t>
            </a:r>
            <a:r>
              <a:rPr lang="hu-HU" sz="2400" dirty="0" err="1" smtClean="0"/>
              <a:t>Canadian</a:t>
            </a:r>
            <a:r>
              <a:rPr lang="hu-HU" sz="2400" dirty="0" smtClean="0"/>
              <a:t> Institute of Health Research és a </a:t>
            </a:r>
            <a:r>
              <a:rPr lang="hu-HU" sz="2400" dirty="0" err="1" smtClean="0"/>
              <a:t>Canada</a:t>
            </a:r>
            <a:r>
              <a:rPr lang="hu-HU" sz="2400" dirty="0" smtClean="0"/>
              <a:t> </a:t>
            </a:r>
            <a:r>
              <a:rPr lang="hu-HU" sz="2400" dirty="0" err="1" smtClean="0"/>
              <a:t>Kidney</a:t>
            </a:r>
            <a:r>
              <a:rPr lang="hu-HU" sz="2400" dirty="0" smtClean="0"/>
              <a:t> </a:t>
            </a:r>
            <a:r>
              <a:rPr lang="hu-HU" sz="2400" dirty="0" err="1" smtClean="0"/>
              <a:t>Foundation</a:t>
            </a:r>
            <a:r>
              <a:rPr lang="hu-HU" sz="2400" dirty="0" smtClean="0"/>
              <a:t> által finanszírozott projekt részeként. A génterápia során a páciens őssejtjeit a véréből gyűjtik. Ezek az őssejtek még nem kaptak szerepet a szervezetben, vagyis megváltoztathatók. A GLA új funkcionális változata (a Fabry-betegségben szenvedő betegeknél általában mutált gén) bejut az őssejtbe, és visszajuttatják a betegbe. Az egészséges gén ezután képes teljesíteni funkcióját, és előállíthatja az </a:t>
            </a:r>
            <a:r>
              <a:rPr lang="hu-HU" sz="2400" dirty="0" err="1" smtClean="0"/>
              <a:t>alfa-galaktozidáz</a:t>
            </a:r>
            <a:r>
              <a:rPr lang="hu-HU" sz="2400" dirty="0" smtClean="0"/>
              <a:t> A enzimet, amelyet a Fabry-beteg szervezete nem tud előállítani. A génterápia egy vírus – a </a:t>
            </a:r>
            <a:r>
              <a:rPr lang="hu-HU" sz="2400" dirty="0" err="1" smtClean="0"/>
              <a:t>lentivirus</a:t>
            </a:r>
            <a:r>
              <a:rPr lang="hu-HU" sz="2400" dirty="0" smtClean="0"/>
              <a:t> – azon funkcióját használja ki, hogy az képes DNA-t juttatni a sejtekbe.</a:t>
            </a:r>
          </a:p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dirty="0" err="1" smtClean="0"/>
              <a:t>preklinikai</a:t>
            </a:r>
            <a:r>
              <a:rPr lang="hu-HU" sz="2400" dirty="0" smtClean="0"/>
              <a:t> vizsgálatok (ahol a génterápiát állatokon tesztelték) jó eredményeket mutattak. Az első páciens, aki átesett ezen a terápián, tesztelése folyik, eredmény hónapok elteltével várható.(</a:t>
            </a:r>
            <a:r>
              <a:rPr lang="hu-HU" sz="2400" dirty="0" err="1" smtClean="0"/>
              <a:t>raremark</a:t>
            </a:r>
            <a:r>
              <a:rPr lang="hu-HU" sz="2400" dirty="0" smtClean="0"/>
              <a:t>)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*https://raremark.com/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11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060848"/>
            <a:ext cx="7992888" cy="384929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jövőben az emberi genom javításával összefüggő gyógymódok terjednek, amelyek a betegség eredetét és nem a tüneteit gyógyítják. </a:t>
            </a:r>
            <a:r>
              <a:rPr lang="hu-HU" u="sng" dirty="0" smtClean="0"/>
              <a:t>Az idő nekünk dolgozik</a:t>
            </a:r>
            <a:r>
              <a:rPr lang="hu-HU" dirty="0" smtClean="0"/>
              <a:t>, csak legyen időnk kivárni a lehetőségeket!</a:t>
            </a:r>
          </a:p>
          <a:p>
            <a:pPr marL="0" indent="0">
              <a:buNone/>
            </a:pPr>
            <a:r>
              <a:rPr lang="hu-HU" dirty="0" smtClean="0"/>
              <a:t>Addig is becsüljük meg a jelenlegi terápiánkat, hiszen e nélkül sokkal nehezebb lenne!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50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88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613</Words>
  <Application>Microsoft Office PowerPoint</Application>
  <PresentationFormat>Diavetítés a képernyőre (4:3 oldalarány)</PresentationFormat>
  <Paragraphs>36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A Fabry terápia fejlődése</vt:lpstr>
      <vt:lpstr>Ismert terápiák</vt:lpstr>
      <vt:lpstr>Milyen további terápiák ismertek?</vt:lpstr>
      <vt:lpstr>Milyen további terápiák ismertek?</vt:lpstr>
      <vt:lpstr>Kutatási eredmények ?</vt:lpstr>
      <vt:lpstr>Lehetséges új irány?</vt:lpstr>
      <vt:lpstr>Összefoglalás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terápia fejlődése</dc:title>
  <dc:creator>FOKA</dc:creator>
  <cp:lastModifiedBy>FOKA</cp:lastModifiedBy>
  <cp:revision>14</cp:revision>
  <dcterms:created xsi:type="dcterms:W3CDTF">2017-10-25T12:21:41Z</dcterms:created>
  <dcterms:modified xsi:type="dcterms:W3CDTF">2017-10-26T14:19:41Z</dcterms:modified>
</cp:coreProperties>
</file>